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6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77" d="100"/>
          <a:sy n="77" d="100"/>
        </p:scale>
        <p:origin x="55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6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1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1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6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C51F-85BF-4E2F-BCF3-AB8A0D8C39B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8849-749A-4183-979B-96F558BA1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3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decodeme.org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gif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6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gif"/><Relationship Id="rId7" Type="http://schemas.openxmlformats.org/officeDocument/2006/relationships/image" Target="../media/image2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12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31.png"/><Relationship Id="rId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6552" y="4839806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5 steps </a:t>
            </a:r>
            <a:r>
              <a:rPr lang="en-GB" sz="3600" dirty="0" smtClean="0">
                <a:solidFill>
                  <a:srgbClr val="002060"/>
                </a:solidFill>
              </a:rPr>
              <a:t>for </a:t>
            </a:r>
            <a:r>
              <a:rPr lang="en-GB" sz="3600" dirty="0" smtClean="0">
                <a:solidFill>
                  <a:srgbClr val="002060"/>
                </a:solidFill>
              </a:rPr>
              <a:t>a successful </a:t>
            </a:r>
            <a:r>
              <a:rPr lang="en-GB" sz="3600" dirty="0" smtClean="0">
                <a:solidFill>
                  <a:srgbClr val="002060"/>
                </a:solidFill>
              </a:rPr>
              <a:t>co-production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45" y="1755293"/>
            <a:ext cx="4352925" cy="1733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44340" y="544627"/>
            <a:ext cx="3117923" cy="575534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60882" y="888873"/>
            <a:ext cx="2926080" cy="36683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Image result for mrc human genetics 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08" y="1060951"/>
            <a:ext cx="1585005" cy="6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forward 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74" y="1915683"/>
            <a:ext cx="1608822" cy="5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42377" y="2530823"/>
            <a:ext cx="19784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Association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Research UK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for ME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Young ME Sufferers Trust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reMemberCFS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 Ribbon for awareness of ME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Neurological Alliance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Trust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 ME Group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MEAction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2" descr="Image result for cmrc cfs/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39" y="2717673"/>
            <a:ext cx="1104484" cy="10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Image result for united king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55" y="4664808"/>
            <a:ext cx="1434857" cy="14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actionforme.org.uk/assets/images/logo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30" y="3784570"/>
            <a:ext cx="1499961" cy="5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568" y="4103764"/>
            <a:ext cx="1282537" cy="4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851" y="4706947"/>
            <a:ext cx="7922461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Chris Ponting, on behalf of the DecodeME Partnership</a:t>
            </a:r>
          </a:p>
          <a:p>
            <a:r>
              <a:rPr lang="en-GB" sz="3600" dirty="0" smtClean="0">
                <a:hlinkClick r:id="rId2"/>
              </a:rPr>
              <a:t>https</a:t>
            </a:r>
            <a:r>
              <a:rPr lang="en-GB" sz="3600" dirty="0">
                <a:hlinkClick r:id="rId2"/>
              </a:rPr>
              <a:t>://www.decodeme.org.uk/</a:t>
            </a:r>
            <a:endParaRPr lang="en-GB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35" y="642756"/>
            <a:ext cx="8229600" cy="39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United Kingdom : free map, free blank map, free outline map, free base map : coasts (whi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9" y="170647"/>
            <a:ext cx="5116703" cy="6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Leader Opportunities at the MRC Human Genetics Unit | The University  of Edinburg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2" y="2291661"/>
            <a:ext cx="1483892" cy="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97" y="459430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le:Blue computer icon.svg - Wikimedia Commo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0" y="457806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7" y="43759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rand &amp; Logo Design Questionnaire - Inkbot Design 202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19275" r="25386" b="17073"/>
          <a:stretch/>
        </p:blipFill>
        <p:spPr bwMode="auto">
          <a:xfrm>
            <a:off x="8206740" y="4447760"/>
            <a:ext cx="731520" cy="9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 Design Questionnaire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2769" r="18281" b="9907"/>
          <a:stretch/>
        </p:blipFill>
        <p:spPr bwMode="auto">
          <a:xfrm>
            <a:off x="6737320" y="205740"/>
            <a:ext cx="206378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8941419">
            <a:off x="7189469" y="1680211"/>
            <a:ext cx="845820" cy="81153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1479800">
            <a:off x="8023571" y="2873127"/>
            <a:ext cx="845820" cy="158257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73780" cy="1509395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Step 1</a:t>
            </a:r>
            <a:r>
              <a:rPr lang="en-GB" dirty="0" smtClean="0"/>
              <a:t>: </a:t>
            </a:r>
            <a:r>
              <a:rPr lang="en-GB" dirty="0" smtClean="0"/>
              <a:t>Questionnaire from home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2940" y="6195060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www.decodeme.org.uk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88" y="3924995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31" y="4095733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x 20,000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24" descr="Brand &amp; Logo Design Questionnaire - Inkbot Design 202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19275" r="25386" b="17073"/>
          <a:stretch/>
        </p:blipFill>
        <p:spPr bwMode="auto">
          <a:xfrm>
            <a:off x="3307671" y="3900373"/>
            <a:ext cx="731520" cy="9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4109" y="1513490"/>
            <a:ext cx="1807779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Criteria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Professional</a:t>
            </a:r>
          </a:p>
          <a:p>
            <a:r>
              <a:rPr lang="en-GB" sz="2000" dirty="0" smtClean="0"/>
              <a:t>       diagnosis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16+</a:t>
            </a:r>
          </a:p>
          <a:p>
            <a:endParaRPr lang="en-GB" sz="2000" dirty="0" smtClean="0"/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GB" sz="2000" dirty="0" smtClean="0">
                <a:sym typeface="Wingdings 2" panose="05020102010507070707" pitchFamily="18" charset="2"/>
              </a:rPr>
              <a:t>Mild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GB" sz="2000" dirty="0" smtClean="0">
                <a:sym typeface="Wingdings 2" panose="05020102010507070707" pitchFamily="18" charset="2"/>
              </a:rPr>
              <a:t>Moderate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GB" sz="2000" dirty="0" smtClean="0">
                <a:sym typeface="Wingdings 2" panose="05020102010507070707" pitchFamily="18" charset="2"/>
              </a:rPr>
              <a:t>Severe</a:t>
            </a:r>
            <a:endParaRPr lang="en-GB" sz="2000" dirty="0"/>
          </a:p>
        </p:txBody>
      </p:sp>
      <p:sp>
        <p:nvSpPr>
          <p:cNvPr id="7" name="U-Turn Arrow 6"/>
          <p:cNvSpPr/>
          <p:nvPr/>
        </p:nvSpPr>
        <p:spPr>
          <a:xfrm rot="16200000">
            <a:off x="6243146" y="4687614"/>
            <a:ext cx="798786" cy="67266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0" name="Picture 2" descr="Hand help logo and symbols template icons 596370 - Download Free Vectors,  Clipart Graphics &amp; Vector Ar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7" t="29978" r="31022" b="30838"/>
          <a:stretch/>
        </p:blipFill>
        <p:spPr bwMode="auto">
          <a:xfrm flipH="1">
            <a:off x="5340101" y="1008993"/>
            <a:ext cx="1176313" cy="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Printable September 2021 Calenda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"/>
          <a:stretch/>
        </p:blipFill>
        <p:spPr bwMode="auto">
          <a:xfrm>
            <a:off x="1551330" y="1939449"/>
            <a:ext cx="2431947" cy="16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4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United Kingdom : free map, free blank map, free outline map, free base map : coasts (whi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9" y="170647"/>
            <a:ext cx="5116703" cy="6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ational Biosample Centr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8709103" y="4913688"/>
            <a:ext cx="1101229" cy="6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Leader Opportunities at the MRC Human Genetics Unit | The University  of Edinburg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2" y="2291661"/>
            <a:ext cx="1483892" cy="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97" y="459430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rcel Icon. Trendy Parcel Logo Concept On White Background From Stock  Vector - Illustration of order, delivery: 13118975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2244" r="22578" b="33708"/>
          <a:stretch/>
        </p:blipFill>
        <p:spPr bwMode="auto">
          <a:xfrm>
            <a:off x="8420565" y="3610029"/>
            <a:ext cx="791736" cy="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7" y="43759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8115299">
            <a:off x="7310305" y="622978"/>
            <a:ext cx="455880" cy="192768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824162">
            <a:off x="8108121" y="2904342"/>
            <a:ext cx="412839" cy="17042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8200" y="365125"/>
            <a:ext cx="35737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Step 2</a:t>
            </a:r>
            <a:r>
              <a:rPr lang="en-GB" dirty="0" smtClean="0"/>
              <a:t>: Saliva </a:t>
            </a:r>
            <a:r>
              <a:rPr lang="en-GB" dirty="0" smtClean="0"/>
              <a:t>collection from home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" y="6195060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www.decodeme.org.uk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20" descr="Parcel Icon. Trendy Parcel Logo Concept On White Background From Stock  Vector - Illustration of order, delivery: 13118975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2244" r="22578" b="33708"/>
          <a:stretch/>
        </p:blipFill>
        <p:spPr bwMode="auto">
          <a:xfrm>
            <a:off x="7555695" y="790629"/>
            <a:ext cx="791736" cy="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File:Envelope font awesome.svg - Wikimedia Common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5426074"/>
            <a:ext cx="864235" cy="8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lmg-labmanager.s3.amazonaws.com/assets/articleNo/24592/iImg/45553/dec8-2020-isohelix-genefi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2" y="2161129"/>
            <a:ext cx="3941878" cy="3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 rot="5400000">
            <a:off x="2588895" y="4291964"/>
            <a:ext cx="1525905" cy="9315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Picture 30" descr="File:Envelope font awesome.svg - Wikimedia Common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39" y="5452744"/>
            <a:ext cx="864235" cy="8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Bent Arrow 27"/>
          <p:cNvSpPr/>
          <p:nvPr/>
        </p:nvSpPr>
        <p:spPr>
          <a:xfrm rot="5662866">
            <a:off x="6122434" y="1169938"/>
            <a:ext cx="4268514" cy="3046853"/>
          </a:xfrm>
          <a:prstGeom prst="bentArrow">
            <a:avLst>
              <a:gd name="adj1" fmla="val 6991"/>
              <a:gd name="adj2" fmla="val 8183"/>
              <a:gd name="adj3" fmla="val 12126"/>
              <a:gd name="adj4" fmla="val 6712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54" name="Picture 30" descr="File:Envelope font awesome.svg - Wikimedia Common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9" y="2781934"/>
            <a:ext cx="864235" cy="8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own Arrow 28"/>
          <p:cNvSpPr/>
          <p:nvPr/>
        </p:nvSpPr>
        <p:spPr>
          <a:xfrm rot="16200000">
            <a:off x="8345019" y="4810019"/>
            <a:ext cx="412839" cy="6665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9466" y="4606290"/>
            <a:ext cx="766206" cy="1441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3366" y="4061460"/>
            <a:ext cx="766206" cy="1441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00" y="2162582"/>
            <a:ext cx="2540000" cy="3024509"/>
          </a:xfrm>
          <a:prstGeom prst="rect">
            <a:avLst/>
          </a:prstGeom>
        </p:spPr>
      </p:pic>
      <p:pic>
        <p:nvPicPr>
          <p:cNvPr id="23" name="Picture 22" descr="Postbox Logo - Post Box, HD Png Download - kindpng"/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5" t="3716" r="22062" b="2552"/>
          <a:stretch/>
        </p:blipFill>
        <p:spPr bwMode="auto">
          <a:xfrm>
            <a:off x="4090153" y="5028866"/>
            <a:ext cx="498475" cy="1155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5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File:United States (World Map).png - Wiki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4" b="51170"/>
          <a:stretch/>
        </p:blipFill>
        <p:spPr bwMode="auto">
          <a:xfrm>
            <a:off x="642716" y="1679530"/>
            <a:ext cx="2992582" cy="19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eers at Thermo Fisher Scientific | Thermo Fisher Scientific jo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9" y="2449393"/>
            <a:ext cx="1956129" cy="7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ted Kingdom : free map, free blank map, free outline map, free base map : coasts (whit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9" y="170647"/>
            <a:ext cx="5116703" cy="6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ational Biosample Centr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8709103" y="4913688"/>
            <a:ext cx="1101229" cy="6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Leader Opportunities at the MRC Human Genetics Unit | The University  of Edinburg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2" y="2291661"/>
            <a:ext cx="1483892" cy="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97" y="459430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7" y="43759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38200" y="365125"/>
            <a:ext cx="35737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Step 3</a:t>
            </a:r>
            <a:r>
              <a:rPr lang="en-GB" dirty="0" smtClean="0"/>
              <a:t>: DNA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" y="6195060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www.decodeme.org.uk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21240724" flipH="1">
            <a:off x="2165047" y="2245851"/>
            <a:ext cx="6853733" cy="3046853"/>
          </a:xfrm>
          <a:prstGeom prst="bentArrow">
            <a:avLst>
              <a:gd name="adj1" fmla="val 6991"/>
              <a:gd name="adj2" fmla="val 8183"/>
              <a:gd name="adj3" fmla="val 12126"/>
              <a:gd name="adj4" fmla="val 9531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5846" y="1920240"/>
            <a:ext cx="766206" cy="1441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8306" y="1935480"/>
            <a:ext cx="766206" cy="14411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513626" y="1916430"/>
            <a:ext cx="766206" cy="14411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168946" y="1897380"/>
            <a:ext cx="766206" cy="14411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824266" y="1878330"/>
            <a:ext cx="766206" cy="14411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93386" y="1950720"/>
            <a:ext cx="766206" cy="14411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98986" y="4610100"/>
            <a:ext cx="766206" cy="14411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1446" y="4625340"/>
            <a:ext cx="766206" cy="14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File:United States (World Map).png - Wiki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4" b="51170"/>
          <a:stretch/>
        </p:blipFill>
        <p:spPr bwMode="auto">
          <a:xfrm>
            <a:off x="642716" y="1679530"/>
            <a:ext cx="2992582" cy="19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eers at Thermo Fisher Scientific | Thermo Fisher Scientific jo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9" y="2449393"/>
            <a:ext cx="1956129" cy="7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ted Kingdom : free map, free blank map, free outline map, free base map : coasts (whit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9" y="170647"/>
            <a:ext cx="5116703" cy="6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Leader Opportunities at the MRC Human Genetics Unit | The University  of Edinburg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2" y="2291661"/>
            <a:ext cx="1483892" cy="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97" y="459430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7" y="43759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38200" y="365125"/>
            <a:ext cx="35737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Step 4</a:t>
            </a:r>
            <a:r>
              <a:rPr lang="en-GB" dirty="0" smtClean="0"/>
              <a:t>: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" y="6195060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www.decodeme.org.uk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068830" y="2343150"/>
            <a:ext cx="5852160" cy="48006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7682" y="1008803"/>
            <a:ext cx="2584477" cy="1471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7857" y="2686050"/>
            <a:ext cx="2585733" cy="1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United Kingdom : free map, free blank map, free outline map, free base map : coasts (whi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9" y="170647"/>
            <a:ext cx="5116703" cy="6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oup Leader Opportunities at the MRC Human Genetics Unit | The University  of Edinburg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2" y="2291661"/>
            <a:ext cx="1483892" cy="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97" y="459430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7" y="437592"/>
            <a:ext cx="324884" cy="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38200" y="365125"/>
            <a:ext cx="35737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Step 5</a:t>
            </a:r>
            <a:r>
              <a:rPr lang="en-GB" dirty="0" smtClean="0"/>
              <a:t>: DNA data analysis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" y="6195060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www.decodeme.org.uk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 descr="https://www.ebi.ac.uk/training/online/sites/ebi.ac.uk.training.online/files/Fi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5" y="1850892"/>
            <a:ext cx="6172200" cy="370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85345" y="2915855"/>
            <a:ext cx="68865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0" bIns="0" rtlCol="0">
            <a:spAutoFit/>
          </a:bodyPr>
          <a:lstStyle/>
          <a:p>
            <a:r>
              <a:rPr lang="en-GB" dirty="0" smtClean="0"/>
              <a:t>    </a:t>
            </a:r>
            <a:r>
              <a:rPr lang="en-GB" b="1" dirty="0" smtClean="0"/>
              <a:t>SNP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7052" y="1924636"/>
            <a:ext cx="792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pwME</a:t>
            </a:r>
            <a:endParaRPr lang="en-GB" b="1" dirty="0"/>
          </a:p>
        </p:txBody>
      </p:sp>
      <p:sp>
        <p:nvSpPr>
          <p:cNvPr id="17" name="Oval 16"/>
          <p:cNvSpPr/>
          <p:nvPr/>
        </p:nvSpPr>
        <p:spPr>
          <a:xfrm>
            <a:off x="2877791" y="2329279"/>
            <a:ext cx="575353" cy="6164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7" y="2503170"/>
            <a:ext cx="255744" cy="7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03" y="2411730"/>
            <a:ext cx="254418" cy="7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8607" y="2034540"/>
            <a:ext cx="2585733" cy="1472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5158" y="1912882"/>
            <a:ext cx="4619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UK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9144" y="1918137"/>
            <a:ext cx="4619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UK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44359" y="318463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500,000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739462" y="332652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0,000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6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ebi.ac.uk/training/online/sites/ebi.ac.uk.training.online/files/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5" y="2388102"/>
            <a:ext cx="6172200" cy="370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5" y="24839"/>
            <a:ext cx="7054517" cy="160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6127" y="2045368"/>
            <a:ext cx="4764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Which DNA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letters (SNPs)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are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much more common in cases than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controls?</a:t>
            </a:r>
            <a:endParaRPr lang="en-GB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These predict whether someone is a </a:t>
            </a:r>
            <a:r>
              <a:rPr lang="en-GB" sz="2800" b="1" u="sng" dirty="0" err="1" smtClean="0">
                <a:solidFill>
                  <a:schemeClr val="bg1">
                    <a:lumMod val="65000"/>
                  </a:schemeClr>
                </a:solidFill>
              </a:rPr>
              <a:t>pwME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 or not.</a:t>
            </a:r>
            <a:endParaRPr lang="en-GB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But SNPs do not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perfectly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separate </a:t>
            </a:r>
            <a:r>
              <a:rPr lang="en-GB" sz="2800" b="1" dirty="0" err="1" smtClean="0">
                <a:solidFill>
                  <a:schemeClr val="bg1">
                    <a:lumMod val="65000"/>
                  </a:schemeClr>
                </a:solidFill>
              </a:rPr>
              <a:t>pwME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 from others.</a:t>
            </a:r>
            <a:endParaRPr lang="en-GB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785" y="3453065"/>
            <a:ext cx="68865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rIns="0" bIns="0" rtlCol="0">
            <a:spAutoFit/>
          </a:bodyPr>
          <a:lstStyle/>
          <a:p>
            <a:r>
              <a:rPr lang="en-GB" dirty="0" smtClean="0"/>
              <a:t>    </a:t>
            </a:r>
            <a:r>
              <a:rPr lang="en-GB" b="1" dirty="0" smtClean="0"/>
              <a:t>SNP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8492" y="2461846"/>
            <a:ext cx="792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pwME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2969231" y="2866489"/>
            <a:ext cx="575353" cy="61645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7" y="3051810"/>
            <a:ext cx="255744" cy="7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ector illustration of simple man or person silhouette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23" y="2960370"/>
            <a:ext cx="254418" cy="7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1020" y="147955"/>
            <a:ext cx="70599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Step 5</a:t>
            </a:r>
            <a:r>
              <a:rPr lang="en-GB" dirty="0" smtClean="0"/>
              <a:t>: DNA data analysis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172201"/>
            <a:ext cx="39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GWAS – Genome wide association study</a:t>
            </a:r>
          </a:p>
        </p:txBody>
      </p:sp>
    </p:spTree>
    <p:extLst>
      <p:ext uri="{BB962C8B-B14F-4D97-AF65-F5344CB8AC3E}">
        <p14:creationId xmlns:p14="http://schemas.microsoft.com/office/powerpoint/2010/main" val="291247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O</a:t>
            </a:r>
            <a:r>
              <a:rPr lang="en-GB" i="1" dirty="0" smtClean="0"/>
              <a:t>utcomes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Biomedical evidence, catalysing evidence-based experiments.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Overlap (or not) with the genetics of other diseases.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Societal changes in perception of ME/CFS.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1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What are we doing </a:t>
            </a:r>
            <a:r>
              <a:rPr lang="en-GB" i="1" dirty="0" smtClean="0">
                <a:solidFill>
                  <a:schemeClr val="accent6"/>
                </a:solidFill>
              </a:rPr>
              <a:t>now</a:t>
            </a:r>
            <a:r>
              <a:rPr lang="en-GB" dirty="0" smtClean="0">
                <a:solidFill>
                  <a:schemeClr val="accent6"/>
                </a:solidFill>
              </a:rPr>
              <a:t>?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3" name="Picture 22" descr="File:Blue computer icon.svg - Wikimedia Commo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50" y="256638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Logo Design Questionnair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2769" r="18281" b="9907"/>
          <a:stretch/>
        </p:blipFill>
        <p:spPr bwMode="auto">
          <a:xfrm>
            <a:off x="3107372" y="2225040"/>
            <a:ext cx="1521777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areers at Thermo Fisher Scientific | Thermo Fisher Scientific jo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99" y="4313753"/>
            <a:ext cx="1956129" cy="7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he National Biosample Centr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4190443" y="5086408"/>
            <a:ext cx="1101229" cy="6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Parcel Icon. Trendy Parcel Logo Concept On White Background From Stock  Vector - Illustration of order, delivery: 13118975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2244" r="22578" b="33708"/>
          <a:stretch/>
        </p:blipFill>
        <p:spPr bwMode="auto">
          <a:xfrm>
            <a:off x="9285435" y="4857169"/>
            <a:ext cx="791736" cy="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mg-labmanager.s3.amazonaws.com/assets/articleNo/24592/iImg/45553/dec8-2020-isohelix-genefi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66" y="4504690"/>
            <a:ext cx="1912203" cy="14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File:Envelope font awesome.svg - Wikimedia Common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09" y="4745354"/>
            <a:ext cx="864235" cy="8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4347" y="1634490"/>
            <a:ext cx="2953810" cy="9763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23611" y="2100648"/>
            <a:ext cx="1860895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Ethics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4" descr="Brand &amp; Logo Design Questionnaire - Inkbot Design 2021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19275" r="25386" b="17073"/>
          <a:stretch/>
        </p:blipFill>
        <p:spPr bwMode="auto">
          <a:xfrm>
            <a:off x="4057650" y="2710400"/>
            <a:ext cx="731520" cy="9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Alarm Clock Clip Art - Vision Ears Logo , Free Transparent  Clipart - ClipartKe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30">
            <a:off x="6526925" y="405432"/>
            <a:ext cx="784355" cy="7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uments Icon. Trendy Documents Logo Concept On White Background From User  Interface And Web Navigation Collection Stock Vector - Illustration of  data, information: 13117339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1197428"/>
            <a:ext cx="1632858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195</Words>
  <Application>Microsoft Office PowerPoint</Application>
  <PresentationFormat>Widescreen</PresentationFormat>
  <Paragraphs>57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Wingdings 2</vt:lpstr>
      <vt:lpstr>Office Theme</vt:lpstr>
      <vt:lpstr>PowerPoint Presentation</vt:lpstr>
      <vt:lpstr>Step 1: Questionnaire from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  <vt:lpstr>What are we doing now?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19</cp:revision>
  <dcterms:created xsi:type="dcterms:W3CDTF">2021-04-14T16:42:54Z</dcterms:created>
  <dcterms:modified xsi:type="dcterms:W3CDTF">2021-04-15T16:36:22Z</dcterms:modified>
</cp:coreProperties>
</file>